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63" r:id="rId5"/>
    <p:sldId id="265" r:id="rId6"/>
    <p:sldId id="267" r:id="rId7"/>
    <p:sldId id="269" r:id="rId8"/>
    <p:sldId id="268" r:id="rId9"/>
    <p:sldId id="266" r:id="rId10"/>
    <p:sldId id="270" r:id="rId11"/>
    <p:sldId id="275" r:id="rId12"/>
    <p:sldId id="272" r:id="rId13"/>
    <p:sldId id="273" r:id="rId14"/>
    <p:sldId id="271" r:id="rId15"/>
    <p:sldId id="281" r:id="rId16"/>
    <p:sldId id="274" r:id="rId17"/>
    <p:sldId id="277" r:id="rId18"/>
    <p:sldId id="276" r:id="rId19"/>
    <p:sldId id="278" r:id="rId20"/>
    <p:sldId id="280" r:id="rId21"/>
    <p:sldId id="279" r:id="rId22"/>
    <p:sldId id="282" r:id="rId23"/>
    <p:sldId id="284" r:id="rId24"/>
    <p:sldId id="286" r:id="rId25"/>
    <p:sldId id="285" r:id="rId26"/>
    <p:sldId id="290" r:id="rId27"/>
    <p:sldId id="287" r:id="rId28"/>
    <p:sldId id="291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7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52EF1-D07B-4F53-AA09-2D223EDA0B0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5C257-7227-48DF-825F-27CEA1B22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9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3C6-0F03-F60A-8118-E42D6C702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0A68-1A7A-DDF7-D2B7-2FB2E8F3E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B9E07-CF0C-6C69-8090-7BFE6FC3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A35C1-F24B-4E71-1592-EF5F176B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43E7E-D84D-E1FC-A8B8-C9A76D0B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1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A6E4-9156-2E19-58E6-14D0169A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4A31C-FFBE-B5ED-4B54-5B6872225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D1D63-4083-EBAC-E6D1-ADC027A5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B44B7-DCED-DF25-0C7A-5A914D1B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23AD-40C4-E4D5-18F0-46752509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8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98A9D-0763-6E08-3294-6A5850B61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CC17D-E702-FA57-9209-328DE9B34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29442-9B0C-D4F3-169A-E0DC3B5C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AD74D-8BEB-11BE-BA78-F7B8D418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9ECF-D879-838B-DC3B-8093AB2F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0C98-4627-6290-60D4-53FA7939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6AD0-D4A6-70F0-A30B-F4F43819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DAC5-CF02-8871-9E43-639899BC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F9BE-59FC-DE56-ED5A-8EB1E57B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5EE7-5B88-940D-7DDE-68586DB9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62A9-0DE1-6EA4-30E2-C56FE7D4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D2AC7-ABB8-2158-9CB5-F3235ED63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7E657-E9D7-4859-2C1A-8D4105EE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51672-ABB7-502C-6DA5-3637B22C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DF7A-AFBD-199B-93C2-EE221581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7DEB-F87D-0E28-AFD8-AAF7FD02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5C08F-209B-271B-590D-E75BB9545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C0087-85EB-6611-6C29-E3DB1F97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5F09-9917-7510-A2DB-583AF08F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34BD2-50EF-423E-CA60-3210CDD4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D5D47-EBAD-864C-FA74-CA16E4DD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3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29C0-EA1B-5604-7286-4E478EDD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3851F-2968-60BC-62B3-DEF0F1DEC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42111-BF03-E304-F6F3-B68FDD05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4D841-383C-817F-7155-D8CEC87D7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62A34-7B27-B9EA-3CB1-40587BC7E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661F3-8BDF-079E-A884-4985DABD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FDBBF-E42A-CA4A-8A34-099D183A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3D248-1AE2-EB1F-9776-85C490AA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55D0-C12A-7D0E-5E77-7B533360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C99E-F0BA-D650-397C-C823E670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2BB41-5BE7-5C9C-9F4D-45ACCC90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9D87B-21A3-F26B-88D6-A64EC2F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BEABA4-9EE5-0D70-4F3A-9B9602DF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01BCC-679D-2995-EAED-2CBA13C2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1319-DB4D-E8E5-E515-F32D4C70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ACA3-C8CF-42FB-8069-30D0051F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FEC5-7671-1FD6-B159-E52F1AAF4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BBC0F-CE8F-54C6-FED9-B9E8EA6E2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A3BF7-97FD-F35D-4A85-FB750F8A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07C86-D94B-C802-F7E7-50C27800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13A8-C5F5-D86E-AE4C-A81E227B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9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C7C0-6739-0538-0790-32D99C7A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ECE4D-6E21-08EC-1EFF-AF244802E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F16A0-2B9D-7F72-0EF4-332859D2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4F56A-7152-8874-5DED-FED44732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FE9A6-B32C-7BC1-0F79-9D778FBB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AEAD8-937E-FA5A-AC83-6AE1C0DD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A9B1D-A324-CA37-75A0-2897EAAD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79CFB-0D66-BD79-DF29-4EF8014F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53A3-D3EF-29D5-1926-1DA16CC02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807C6-E508-46A6-9A4D-843E6C9D97A6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81C7-790C-222B-FA54-6B551A1E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BC61-331C-B65D-E2AD-6760D6745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ECAEF-9D0D-442D-B48D-4C0DC643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5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flickr.com/photos/flamephoenix1991/837627191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4.wdp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hyperlink" Target="https://www.bienstarcounseling.com/adolescentadolecent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38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38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46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8.svg"/><Relationship Id="rId7" Type="http://schemas.openxmlformats.org/officeDocument/2006/relationships/image" Target="../media/image6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www.flickr.com/photos/flamephoenix1991/8376271918" TargetMode="Externa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A37A74CF-9D20-C0B8-B1E7-0D2F7BC44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r="2311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5AED1-BEE5-0890-6656-E548D0317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Scaling Up to Social Uncertainty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16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pic>
        <p:nvPicPr>
          <p:cNvPr id="19" name="Graphic 18" descr="Thought bubble with solid fill">
            <a:extLst>
              <a:ext uri="{FF2B5EF4-FFF2-40B4-BE49-F238E27FC236}">
                <a16:creationId xmlns:a16="http://schemas.microsoft.com/office/drawing/2014/main" id="{A3407677-9006-71FA-6397-5B3ED1575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85" y="954242"/>
            <a:ext cx="3271101" cy="29686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C7118E-6EB9-4B42-CE51-408954B49CA4}"/>
              </a:ext>
            </a:extLst>
          </p:cNvPr>
          <p:cNvGrpSpPr/>
          <p:nvPr/>
        </p:nvGrpSpPr>
        <p:grpSpPr>
          <a:xfrm>
            <a:off x="8570769" y="-45223"/>
            <a:ext cx="6113441" cy="5960592"/>
            <a:chOff x="7735918" y="1358247"/>
            <a:chExt cx="4381499" cy="4381499"/>
          </a:xfrm>
        </p:grpSpPr>
        <p:pic>
          <p:nvPicPr>
            <p:cNvPr id="14" name="Graphic 13" descr="Magnifying glass with solid fill">
              <a:extLst>
                <a:ext uri="{FF2B5EF4-FFF2-40B4-BE49-F238E27FC236}">
                  <a16:creationId xmlns:a16="http://schemas.microsoft.com/office/drawing/2014/main" id="{6C5420BC-C623-D326-E6A2-329A5D0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5918" y="1358247"/>
              <a:ext cx="4381499" cy="438149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F9E1-58B7-ACCC-10AE-7C08CD3A1D23}"/>
                </a:ext>
              </a:extLst>
            </p:cNvPr>
            <p:cNvSpPr txBox="1"/>
            <p:nvPr/>
          </p:nvSpPr>
          <p:spPr>
            <a:xfrm>
              <a:off x="8373446" y="2773303"/>
              <a:ext cx="2132672" cy="633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CONTEXTS</a:t>
              </a:r>
            </a:p>
          </p:txBody>
        </p:sp>
      </p:grpSp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9994" y="1420792"/>
            <a:ext cx="1417881" cy="1417881"/>
          </a:xfrm>
          <a:prstGeom prst="rect">
            <a:avLst/>
          </a:prstGeom>
        </p:spPr>
      </p:pic>
      <p:pic>
        <p:nvPicPr>
          <p:cNvPr id="21" name="Picture 20" descr="A picture containing fruit&#10;&#10;Description automatically generated">
            <a:extLst>
              <a:ext uri="{FF2B5EF4-FFF2-40B4-BE49-F238E27FC236}">
                <a16:creationId xmlns:a16="http://schemas.microsoft.com/office/drawing/2014/main" id="{1793D791-FADD-76A6-5FA1-C316006E2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6974" y="3051486"/>
            <a:ext cx="4945930" cy="3956744"/>
          </a:xfrm>
          <a:prstGeom prst="rect">
            <a:avLst/>
          </a:prstGeom>
        </p:spPr>
      </p:pic>
      <p:pic>
        <p:nvPicPr>
          <p:cNvPr id="22" name="Graphic 21" descr="Thought bubble with solid fill">
            <a:extLst>
              <a:ext uri="{FF2B5EF4-FFF2-40B4-BE49-F238E27FC236}">
                <a16:creationId xmlns:a16="http://schemas.microsoft.com/office/drawing/2014/main" id="{C7DAE12D-DCF1-19B7-D48F-1ADDB83C9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492" y="942631"/>
            <a:ext cx="3271101" cy="2968645"/>
          </a:xfrm>
          <a:prstGeom prst="rect">
            <a:avLst/>
          </a:prstGeom>
        </p:spPr>
      </p:pic>
      <p:pic>
        <p:nvPicPr>
          <p:cNvPr id="25" name="Graphic 24" descr="Sprouting Seed with solid fill">
            <a:extLst>
              <a:ext uri="{FF2B5EF4-FFF2-40B4-BE49-F238E27FC236}">
                <a16:creationId xmlns:a16="http://schemas.microsoft.com/office/drawing/2014/main" id="{B6EA2579-C0D5-D32D-B7DC-3F304A202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1088" y="1420792"/>
            <a:ext cx="1166140" cy="11661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A9E471-9E6D-6BB6-E3DC-3684DEE0E682}"/>
              </a:ext>
            </a:extLst>
          </p:cNvPr>
          <p:cNvSpPr txBox="1"/>
          <p:nvPr/>
        </p:nvSpPr>
        <p:spPr>
          <a:xfrm>
            <a:off x="2211055" y="538743"/>
            <a:ext cx="2015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SOCIAL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FF34A-B3E8-3AD8-D1C8-DAD528C5A01F}"/>
              </a:ext>
            </a:extLst>
          </p:cNvPr>
          <p:cNvSpPr txBox="1"/>
          <p:nvPr/>
        </p:nvSpPr>
        <p:spPr>
          <a:xfrm>
            <a:off x="6459709" y="538743"/>
            <a:ext cx="2625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DEVELOP.</a:t>
            </a:r>
          </a:p>
        </p:txBody>
      </p:sp>
    </p:spTree>
    <p:extLst>
      <p:ext uri="{BB962C8B-B14F-4D97-AF65-F5344CB8AC3E}">
        <p14:creationId xmlns:p14="http://schemas.microsoft.com/office/powerpoint/2010/main" val="1432668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4226C2-6CBC-C4AE-9A4F-93142D0B71D3}"/>
              </a:ext>
            </a:extLst>
          </p:cNvPr>
          <p:cNvSpPr txBox="1"/>
          <p:nvPr/>
        </p:nvSpPr>
        <p:spPr>
          <a:xfrm>
            <a:off x="402066" y="7528078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Note we specify ambiguity</a:t>
            </a:r>
          </a:p>
        </p:txBody>
      </p:sp>
    </p:spTree>
    <p:extLst>
      <p:ext uri="{BB962C8B-B14F-4D97-AF65-F5344CB8AC3E}">
        <p14:creationId xmlns:p14="http://schemas.microsoft.com/office/powerpoint/2010/main" val="277006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1918E-73F9-5AE1-EEAB-95C538E34670}"/>
              </a:ext>
            </a:extLst>
          </p:cNvPr>
          <p:cNvSpPr txBox="1"/>
          <p:nvPr/>
        </p:nvSpPr>
        <p:spPr>
          <a:xfrm>
            <a:off x="2428014" y="358622"/>
            <a:ext cx="936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Social and non-social value judgements are represented in similar reward </a:t>
            </a:r>
            <a:br>
              <a:rPr lang="en-US" sz="2400" dirty="0"/>
            </a:br>
            <a:r>
              <a:rPr lang="en-US" sz="2400" dirty="0"/>
              <a:t>networks, but demonstrate distinguishable patterns of activation </a:t>
            </a:r>
            <a:r>
              <a:rPr lang="en-US" sz="2400" baseline="30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FAC44-5F8C-0361-D3D7-7C5F6222B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7" b="92890" l="9870" r="94600">
                        <a14:foregroundMark x1="75233" y1="13073" x2="50279" y2="4817"/>
                        <a14:foregroundMark x1="50279" y1="4817" x2="38361" y2="4817"/>
                        <a14:foregroundMark x1="38361" y1="4817" x2="29609" y2="11468"/>
                        <a14:foregroundMark x1="29609" y1="11468" x2="28119" y2="14908"/>
                        <a14:foregroundMark x1="88454" y1="36697" x2="94600" y2="50917"/>
                        <a14:foregroundMark x1="94600" y1="50917" x2="92737" y2="53670"/>
                        <a14:foregroundMark x1="41899" y1="87615" x2="43389" y2="9289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5488" y="1663700"/>
            <a:ext cx="4000623" cy="3248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D3D9A-4C7F-BA9A-B741-AEABFD26AE38}"/>
              </a:ext>
            </a:extLst>
          </p:cNvPr>
          <p:cNvSpPr txBox="1"/>
          <p:nvPr/>
        </p:nvSpPr>
        <p:spPr>
          <a:xfrm>
            <a:off x="10490200" y="6314712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Neurosynth.org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FC1E3-D104-A8CF-C7E0-4AB468CA0CB4}"/>
              </a:ext>
            </a:extLst>
          </p:cNvPr>
          <p:cNvSpPr txBox="1"/>
          <p:nvPr/>
        </p:nvSpPr>
        <p:spPr>
          <a:xfrm>
            <a:off x="8661400" y="4527157"/>
            <a:ext cx="763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9F3D3-B8A9-7C30-713F-26EC672060B5}"/>
              </a:ext>
            </a:extLst>
          </p:cNvPr>
          <p:cNvSpPr txBox="1"/>
          <p:nvPr/>
        </p:nvSpPr>
        <p:spPr>
          <a:xfrm>
            <a:off x="7315200" y="166370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9AD1E-2BE1-6DE8-B239-2882009829C0}"/>
              </a:ext>
            </a:extLst>
          </p:cNvPr>
          <p:cNvSpPr txBox="1"/>
          <p:nvPr/>
        </p:nvSpPr>
        <p:spPr>
          <a:xfrm>
            <a:off x="11057026" y="1917700"/>
            <a:ext cx="1038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PFC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987B11-5003-2CBE-A550-67BE56766499}"/>
              </a:ext>
            </a:extLst>
          </p:cNvPr>
          <p:cNvCxnSpPr/>
          <p:nvPr/>
        </p:nvCxnSpPr>
        <p:spPr>
          <a:xfrm flipH="1">
            <a:off x="9043075" y="4318000"/>
            <a:ext cx="189825" cy="330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07D559-2FF0-AD9D-8A10-6392E2B7B6CA}"/>
              </a:ext>
            </a:extLst>
          </p:cNvPr>
          <p:cNvCxnSpPr>
            <a:cxnSpLocks/>
          </p:cNvCxnSpPr>
          <p:nvPr/>
        </p:nvCxnSpPr>
        <p:spPr>
          <a:xfrm flipH="1">
            <a:off x="8443699" y="1917700"/>
            <a:ext cx="484401" cy="195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4ED33-3F19-DD73-208A-930F102DBB0D}"/>
              </a:ext>
            </a:extLst>
          </p:cNvPr>
          <p:cNvCxnSpPr>
            <a:cxnSpLocks/>
          </p:cNvCxnSpPr>
          <p:nvPr/>
        </p:nvCxnSpPr>
        <p:spPr>
          <a:xfrm flipH="1">
            <a:off x="11038709" y="2592453"/>
            <a:ext cx="302391" cy="290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4226C2-6CBC-C4AE-9A4F-93142D0B71D3}"/>
              </a:ext>
            </a:extLst>
          </p:cNvPr>
          <p:cNvSpPr txBox="1"/>
          <p:nvPr/>
        </p:nvSpPr>
        <p:spPr>
          <a:xfrm>
            <a:off x="402066" y="7528078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Note we specify ambiguity</a:t>
            </a:r>
          </a:p>
        </p:txBody>
      </p:sp>
    </p:spTree>
    <p:extLst>
      <p:ext uri="{BB962C8B-B14F-4D97-AF65-F5344CB8AC3E}">
        <p14:creationId xmlns:p14="http://schemas.microsoft.com/office/powerpoint/2010/main" val="22192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1918E-73F9-5AE1-EEAB-95C538E34670}"/>
              </a:ext>
            </a:extLst>
          </p:cNvPr>
          <p:cNvSpPr txBox="1"/>
          <p:nvPr/>
        </p:nvSpPr>
        <p:spPr>
          <a:xfrm>
            <a:off x="2428014" y="358622"/>
            <a:ext cx="936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Social and non-social value judgements are represented in similar reward </a:t>
            </a:r>
            <a:br>
              <a:rPr lang="en-US" sz="2400" dirty="0"/>
            </a:br>
            <a:r>
              <a:rPr lang="en-US" sz="2400" dirty="0"/>
              <a:t>networks, but demonstrate distinguishable patterns of activation </a:t>
            </a:r>
            <a:r>
              <a:rPr lang="en-US" sz="2400" baseline="30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FAC44-5F8C-0361-D3D7-7C5F6222B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7" b="92890" l="9870" r="94600">
                        <a14:foregroundMark x1="75233" y1="13073" x2="50279" y2="4817"/>
                        <a14:foregroundMark x1="50279" y1="4817" x2="38361" y2="4817"/>
                        <a14:foregroundMark x1="38361" y1="4817" x2="29609" y2="11468"/>
                        <a14:foregroundMark x1="29609" y1="11468" x2="28119" y2="14908"/>
                        <a14:foregroundMark x1="88454" y1="36697" x2="94600" y2="50917"/>
                        <a14:foregroundMark x1="94600" y1="50917" x2="92737" y2="53670"/>
                        <a14:foregroundMark x1="41899" y1="87615" x2="43389" y2="9289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5488" y="1663700"/>
            <a:ext cx="4000623" cy="3248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D3D9A-4C7F-BA9A-B741-AEABFD26AE38}"/>
              </a:ext>
            </a:extLst>
          </p:cNvPr>
          <p:cNvSpPr txBox="1"/>
          <p:nvPr/>
        </p:nvSpPr>
        <p:spPr>
          <a:xfrm>
            <a:off x="10490200" y="6314712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Neurosynth.org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FC1E3-D104-A8CF-C7E0-4AB468CA0CB4}"/>
              </a:ext>
            </a:extLst>
          </p:cNvPr>
          <p:cNvSpPr txBox="1"/>
          <p:nvPr/>
        </p:nvSpPr>
        <p:spPr>
          <a:xfrm>
            <a:off x="8661400" y="4527157"/>
            <a:ext cx="763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9F3D3-B8A9-7C30-713F-26EC672060B5}"/>
              </a:ext>
            </a:extLst>
          </p:cNvPr>
          <p:cNvSpPr txBox="1"/>
          <p:nvPr/>
        </p:nvSpPr>
        <p:spPr>
          <a:xfrm>
            <a:off x="7315200" y="166370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9AD1E-2BE1-6DE8-B239-2882009829C0}"/>
              </a:ext>
            </a:extLst>
          </p:cNvPr>
          <p:cNvSpPr txBox="1"/>
          <p:nvPr/>
        </p:nvSpPr>
        <p:spPr>
          <a:xfrm>
            <a:off x="11057026" y="1917700"/>
            <a:ext cx="1038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PFC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987B11-5003-2CBE-A550-67BE56766499}"/>
              </a:ext>
            </a:extLst>
          </p:cNvPr>
          <p:cNvCxnSpPr/>
          <p:nvPr/>
        </p:nvCxnSpPr>
        <p:spPr>
          <a:xfrm flipH="1">
            <a:off x="9043075" y="4318000"/>
            <a:ext cx="189825" cy="330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07D559-2FF0-AD9D-8A10-6392E2B7B6CA}"/>
              </a:ext>
            </a:extLst>
          </p:cNvPr>
          <p:cNvCxnSpPr>
            <a:cxnSpLocks/>
          </p:cNvCxnSpPr>
          <p:nvPr/>
        </p:nvCxnSpPr>
        <p:spPr>
          <a:xfrm flipH="1">
            <a:off x="8443699" y="1917700"/>
            <a:ext cx="484401" cy="195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4ED33-3F19-DD73-208A-930F102DBB0D}"/>
              </a:ext>
            </a:extLst>
          </p:cNvPr>
          <p:cNvCxnSpPr>
            <a:cxnSpLocks/>
          </p:cNvCxnSpPr>
          <p:nvPr/>
        </p:nvCxnSpPr>
        <p:spPr>
          <a:xfrm flipH="1">
            <a:off x="11038709" y="2592453"/>
            <a:ext cx="302391" cy="290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1821590" y="17979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789B08-0E0E-D559-F10E-161BAF4C7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8" b="94304" l="7447" r="90071">
                        <a14:foregroundMark x1="51773" y1="8544" x2="59574" y2="20886"/>
                        <a14:foregroundMark x1="90071" y1="60443" x2="83688" y2="65506"/>
                        <a14:foregroundMark x1="59929" y1="91456" x2="59929" y2="85127"/>
                        <a14:foregroundMark x1="58511" y1="94304" x2="53901" y2="84177"/>
                        <a14:foregroundMark x1="26950" y1="76266" x2="27305" y2="34810"/>
                        <a14:foregroundMark x1="27305" y1="34810" x2="30142" y2="32278"/>
                        <a14:foregroundMark x1="7447" y1="63608" x2="12766" y2="65506"/>
                        <a14:foregroundMark x1="39007" y1="91456" x2="39007" y2="88924"/>
                        <a14:foregroundMark x1="56028" y1="92722" x2="56028" y2="92722"/>
                        <a14:foregroundMark x1="63121" y1="14873" x2="63121" y2="148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1513" y="2433141"/>
            <a:ext cx="2686425" cy="301032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1FF6A8C-46FB-AFF2-3CF3-1C9049EBE925}"/>
              </a:ext>
            </a:extLst>
          </p:cNvPr>
          <p:cNvSpPr/>
          <p:nvPr/>
        </p:nvSpPr>
        <p:spPr>
          <a:xfrm>
            <a:off x="3004035" y="4427798"/>
            <a:ext cx="762000" cy="830997"/>
          </a:xfrm>
          <a:prstGeom prst="ellipse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226C2-6CBC-C4AE-9A4F-93142D0B71D3}"/>
              </a:ext>
            </a:extLst>
          </p:cNvPr>
          <p:cNvSpPr txBox="1"/>
          <p:nvPr/>
        </p:nvSpPr>
        <p:spPr>
          <a:xfrm>
            <a:off x="0" y="6314712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Note we specify ambiguity</a:t>
            </a:r>
          </a:p>
        </p:txBody>
      </p:sp>
    </p:spTree>
    <p:extLst>
      <p:ext uri="{BB962C8B-B14F-4D97-AF65-F5344CB8AC3E}">
        <p14:creationId xmlns:p14="http://schemas.microsoft.com/office/powerpoint/2010/main" val="30663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1918E-73F9-5AE1-EEAB-95C538E34670}"/>
              </a:ext>
            </a:extLst>
          </p:cNvPr>
          <p:cNvSpPr txBox="1"/>
          <p:nvPr/>
        </p:nvSpPr>
        <p:spPr>
          <a:xfrm>
            <a:off x="2428014" y="358622"/>
            <a:ext cx="936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Social and non-social value judgements are represented in similar reward </a:t>
            </a:r>
            <a:br>
              <a:rPr lang="en-US" sz="2400" dirty="0"/>
            </a:br>
            <a:r>
              <a:rPr lang="en-US" sz="2400" dirty="0"/>
              <a:t>networks, but demonstrate distinguishable patterns of activation </a:t>
            </a:r>
            <a:r>
              <a:rPr lang="en-US" sz="2400" baseline="30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FAC44-5F8C-0361-D3D7-7C5F6222B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7" b="92890" l="9870" r="94600">
                        <a14:foregroundMark x1="75233" y1="13073" x2="50279" y2="4817"/>
                        <a14:foregroundMark x1="50279" y1="4817" x2="38361" y2="4817"/>
                        <a14:foregroundMark x1="38361" y1="4817" x2="29609" y2="11468"/>
                        <a14:foregroundMark x1="29609" y1="11468" x2="28119" y2="14908"/>
                        <a14:foregroundMark x1="88454" y1="36697" x2="94600" y2="50917"/>
                        <a14:foregroundMark x1="94600" y1="50917" x2="92737" y2="53670"/>
                        <a14:foregroundMark x1="41899" y1="87615" x2="43389" y2="9289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5488" y="1663700"/>
            <a:ext cx="4000623" cy="3248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D3D9A-4C7F-BA9A-B741-AEABFD26AE38}"/>
              </a:ext>
            </a:extLst>
          </p:cNvPr>
          <p:cNvSpPr txBox="1"/>
          <p:nvPr/>
        </p:nvSpPr>
        <p:spPr>
          <a:xfrm>
            <a:off x="10490200" y="6314712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Neurosynth.org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FC1E3-D104-A8CF-C7E0-4AB468CA0CB4}"/>
              </a:ext>
            </a:extLst>
          </p:cNvPr>
          <p:cNvSpPr txBox="1"/>
          <p:nvPr/>
        </p:nvSpPr>
        <p:spPr>
          <a:xfrm>
            <a:off x="8661400" y="4527157"/>
            <a:ext cx="763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9F3D3-B8A9-7C30-713F-26EC672060B5}"/>
              </a:ext>
            </a:extLst>
          </p:cNvPr>
          <p:cNvSpPr txBox="1"/>
          <p:nvPr/>
        </p:nvSpPr>
        <p:spPr>
          <a:xfrm>
            <a:off x="7315200" y="166370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9AD1E-2BE1-6DE8-B239-2882009829C0}"/>
              </a:ext>
            </a:extLst>
          </p:cNvPr>
          <p:cNvSpPr txBox="1"/>
          <p:nvPr/>
        </p:nvSpPr>
        <p:spPr>
          <a:xfrm>
            <a:off x="11057026" y="1917700"/>
            <a:ext cx="1038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PFC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987B11-5003-2CBE-A550-67BE56766499}"/>
              </a:ext>
            </a:extLst>
          </p:cNvPr>
          <p:cNvCxnSpPr/>
          <p:nvPr/>
        </p:nvCxnSpPr>
        <p:spPr>
          <a:xfrm flipH="1">
            <a:off x="9043075" y="4318000"/>
            <a:ext cx="189825" cy="330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07D559-2FF0-AD9D-8A10-6392E2B7B6CA}"/>
              </a:ext>
            </a:extLst>
          </p:cNvPr>
          <p:cNvCxnSpPr>
            <a:cxnSpLocks/>
          </p:cNvCxnSpPr>
          <p:nvPr/>
        </p:nvCxnSpPr>
        <p:spPr>
          <a:xfrm flipH="1">
            <a:off x="8443699" y="1917700"/>
            <a:ext cx="484401" cy="195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4ED33-3F19-DD73-208A-930F102DBB0D}"/>
              </a:ext>
            </a:extLst>
          </p:cNvPr>
          <p:cNvCxnSpPr>
            <a:cxnSpLocks/>
          </p:cNvCxnSpPr>
          <p:nvPr/>
        </p:nvCxnSpPr>
        <p:spPr>
          <a:xfrm flipH="1">
            <a:off x="11038709" y="2592453"/>
            <a:ext cx="302391" cy="290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1821590" y="17979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789B08-0E0E-D559-F10E-161BAF4C7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8" b="94304" l="7447" r="90071">
                        <a14:foregroundMark x1="51773" y1="8544" x2="59574" y2="20886"/>
                        <a14:foregroundMark x1="90071" y1="60443" x2="83688" y2="65506"/>
                        <a14:foregroundMark x1="59929" y1="91456" x2="59929" y2="85127"/>
                        <a14:foregroundMark x1="58511" y1="94304" x2="53901" y2="84177"/>
                        <a14:foregroundMark x1="26950" y1="76266" x2="27305" y2="34810"/>
                        <a14:foregroundMark x1="27305" y1="34810" x2="30142" y2="32278"/>
                        <a14:foregroundMark x1="7447" y1="63608" x2="12766" y2="65506"/>
                        <a14:foregroundMark x1="39007" y1="91456" x2="39007" y2="88924"/>
                        <a14:foregroundMark x1="56028" y1="92722" x2="56028" y2="92722"/>
                        <a14:foregroundMark x1="63121" y1="14873" x2="63121" y2="148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1513" y="2433141"/>
            <a:ext cx="2686425" cy="301032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1FF6A8C-46FB-AFF2-3CF3-1C9049EBE925}"/>
              </a:ext>
            </a:extLst>
          </p:cNvPr>
          <p:cNvSpPr/>
          <p:nvPr/>
        </p:nvSpPr>
        <p:spPr>
          <a:xfrm>
            <a:off x="3004035" y="4427798"/>
            <a:ext cx="762000" cy="830997"/>
          </a:xfrm>
          <a:prstGeom prst="ellipse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781535" y="54837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51B91F-CD81-7121-3DD8-D48C3EF3C436}"/>
              </a:ext>
            </a:extLst>
          </p:cNvPr>
          <p:cNvSpPr/>
          <p:nvPr/>
        </p:nvSpPr>
        <p:spPr>
          <a:xfrm>
            <a:off x="4485280" y="3089139"/>
            <a:ext cx="582020" cy="679721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43495E-94E5-521B-7C67-CC52EF731C62}"/>
              </a:ext>
            </a:extLst>
          </p:cNvPr>
          <p:cNvSpPr/>
          <p:nvPr/>
        </p:nvSpPr>
        <p:spPr>
          <a:xfrm>
            <a:off x="3267387" y="3237230"/>
            <a:ext cx="498648" cy="504722"/>
          </a:xfrm>
          <a:prstGeom prst="ellipse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1821590" y="17979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781535" y="54837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375D1-E091-5CC5-BF7F-744906A4266C}"/>
              </a:ext>
            </a:extLst>
          </p:cNvPr>
          <p:cNvSpPr txBox="1"/>
          <p:nvPr/>
        </p:nvSpPr>
        <p:spPr>
          <a:xfrm>
            <a:off x="1637888" y="3364805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06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2565024" y="3755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6223000" y="49376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215-8E13-26E9-12DA-3635E70126CA}"/>
              </a:ext>
            </a:extLst>
          </p:cNvPr>
          <p:cNvSpPr txBox="1"/>
          <p:nvPr/>
        </p:nvSpPr>
        <p:spPr>
          <a:xfrm>
            <a:off x="0" y="553777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endParaRPr lang="en-US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86465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2565024" y="3755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6223000" y="49376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14" name="Graphic 13" descr="Golden Ratio with solid fill">
            <a:extLst>
              <a:ext uri="{FF2B5EF4-FFF2-40B4-BE49-F238E27FC236}">
                <a16:creationId xmlns:a16="http://schemas.microsoft.com/office/drawing/2014/main" id="{95E738C2-259F-8FF8-7E52-4AB57BC8A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1781" y="1198589"/>
            <a:ext cx="1819221" cy="1819221"/>
          </a:xfrm>
          <a:prstGeom prst="rect">
            <a:avLst/>
          </a:prstGeom>
        </p:spPr>
      </p:pic>
      <p:pic>
        <p:nvPicPr>
          <p:cNvPr id="17" name="Graphic 16" descr="Trigonometry with solid fill">
            <a:extLst>
              <a:ext uri="{FF2B5EF4-FFF2-40B4-BE49-F238E27FC236}">
                <a16:creationId xmlns:a16="http://schemas.microsoft.com/office/drawing/2014/main" id="{4544839B-044C-3ED0-04A7-BB058AD3E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427" y="2484428"/>
            <a:ext cx="1419279" cy="1419279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4940DAC9-A9AD-F752-7FA1-67ABD3E21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554" y="1609460"/>
            <a:ext cx="1355403" cy="1355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05317-ABF4-C116-0476-5DE31EBFCC3E}"/>
              </a:ext>
            </a:extLst>
          </p:cNvPr>
          <p:cNvSpPr txBox="1"/>
          <p:nvPr/>
        </p:nvSpPr>
        <p:spPr>
          <a:xfrm>
            <a:off x="0" y="553777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endParaRPr lang="en-US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3055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2565024" y="3755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6223000" y="49376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14" name="Graphic 13" descr="Golden Ratio with solid fill">
            <a:extLst>
              <a:ext uri="{FF2B5EF4-FFF2-40B4-BE49-F238E27FC236}">
                <a16:creationId xmlns:a16="http://schemas.microsoft.com/office/drawing/2014/main" id="{95E738C2-259F-8FF8-7E52-4AB57BC8A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1781" y="1198589"/>
            <a:ext cx="1819221" cy="1819221"/>
          </a:xfrm>
          <a:prstGeom prst="rect">
            <a:avLst/>
          </a:prstGeom>
        </p:spPr>
      </p:pic>
      <p:pic>
        <p:nvPicPr>
          <p:cNvPr id="17" name="Graphic 16" descr="Trigonometry with solid fill">
            <a:extLst>
              <a:ext uri="{FF2B5EF4-FFF2-40B4-BE49-F238E27FC236}">
                <a16:creationId xmlns:a16="http://schemas.microsoft.com/office/drawing/2014/main" id="{4544839B-044C-3ED0-04A7-BB058AD3E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427" y="2484428"/>
            <a:ext cx="1419279" cy="1419279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4940DAC9-A9AD-F752-7FA1-67ABD3E21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554" y="1609460"/>
            <a:ext cx="1355403" cy="1355403"/>
          </a:xfrm>
          <a:prstGeom prst="rect">
            <a:avLst/>
          </a:prstGeom>
        </p:spPr>
      </p:pic>
      <p:pic>
        <p:nvPicPr>
          <p:cNvPr id="23" name="Graphic 22" descr="Heart with solid fill">
            <a:extLst>
              <a:ext uri="{FF2B5EF4-FFF2-40B4-BE49-F238E27FC236}">
                <a16:creationId xmlns:a16="http://schemas.microsoft.com/office/drawing/2014/main" id="{06B69041-4DDC-5646-CD7E-30C1A5E72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4199" y="3376383"/>
            <a:ext cx="1419279" cy="1419279"/>
          </a:xfrm>
          <a:prstGeom prst="rect">
            <a:avLst/>
          </a:prstGeom>
        </p:spPr>
      </p:pic>
      <p:pic>
        <p:nvPicPr>
          <p:cNvPr id="25" name="Graphic 24" descr="Shield Tick with solid fill">
            <a:extLst>
              <a:ext uri="{FF2B5EF4-FFF2-40B4-BE49-F238E27FC236}">
                <a16:creationId xmlns:a16="http://schemas.microsoft.com/office/drawing/2014/main" id="{5526870E-239C-E9A1-A36D-FF016FC6D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3933" y="1828800"/>
            <a:ext cx="1570010" cy="1570010"/>
          </a:xfrm>
          <a:prstGeom prst="rect">
            <a:avLst/>
          </a:prstGeom>
        </p:spPr>
      </p:pic>
      <p:pic>
        <p:nvPicPr>
          <p:cNvPr id="28" name="Graphic 27" descr="Prayer candle with solid fill">
            <a:extLst>
              <a:ext uri="{FF2B5EF4-FFF2-40B4-BE49-F238E27FC236}">
                <a16:creationId xmlns:a16="http://schemas.microsoft.com/office/drawing/2014/main" id="{A6CFBAFF-54FF-0D46-B254-E7F4BAD4C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23221" y="3236683"/>
            <a:ext cx="970456" cy="970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CD2C5-E4B1-AD03-E1CD-F762415F6B24}"/>
              </a:ext>
            </a:extLst>
          </p:cNvPr>
          <p:cNvSpPr txBox="1"/>
          <p:nvPr/>
        </p:nvSpPr>
        <p:spPr>
          <a:xfrm>
            <a:off x="0" y="553777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endParaRPr lang="en-US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5819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2565024" y="3755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6223000" y="49376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14" name="Graphic 13" descr="Golden Ratio with solid fill">
            <a:extLst>
              <a:ext uri="{FF2B5EF4-FFF2-40B4-BE49-F238E27FC236}">
                <a16:creationId xmlns:a16="http://schemas.microsoft.com/office/drawing/2014/main" id="{95E738C2-259F-8FF8-7E52-4AB57BC8A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1781" y="1198589"/>
            <a:ext cx="1819221" cy="1819221"/>
          </a:xfrm>
          <a:prstGeom prst="rect">
            <a:avLst/>
          </a:prstGeom>
        </p:spPr>
      </p:pic>
      <p:pic>
        <p:nvPicPr>
          <p:cNvPr id="17" name="Graphic 16" descr="Trigonometry with solid fill">
            <a:extLst>
              <a:ext uri="{FF2B5EF4-FFF2-40B4-BE49-F238E27FC236}">
                <a16:creationId xmlns:a16="http://schemas.microsoft.com/office/drawing/2014/main" id="{4544839B-044C-3ED0-04A7-BB058AD3E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427" y="2484428"/>
            <a:ext cx="1419279" cy="1419279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4940DAC9-A9AD-F752-7FA1-67ABD3E21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554" y="1609460"/>
            <a:ext cx="1355403" cy="1355403"/>
          </a:xfrm>
          <a:prstGeom prst="rect">
            <a:avLst/>
          </a:prstGeom>
        </p:spPr>
      </p:pic>
      <p:pic>
        <p:nvPicPr>
          <p:cNvPr id="23" name="Graphic 22" descr="Heart with solid fill">
            <a:extLst>
              <a:ext uri="{FF2B5EF4-FFF2-40B4-BE49-F238E27FC236}">
                <a16:creationId xmlns:a16="http://schemas.microsoft.com/office/drawing/2014/main" id="{06B69041-4DDC-5646-CD7E-30C1A5E72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4199" y="3376383"/>
            <a:ext cx="1419279" cy="1419279"/>
          </a:xfrm>
          <a:prstGeom prst="rect">
            <a:avLst/>
          </a:prstGeom>
        </p:spPr>
      </p:pic>
      <p:pic>
        <p:nvPicPr>
          <p:cNvPr id="25" name="Graphic 24" descr="Shield Tick with solid fill">
            <a:extLst>
              <a:ext uri="{FF2B5EF4-FFF2-40B4-BE49-F238E27FC236}">
                <a16:creationId xmlns:a16="http://schemas.microsoft.com/office/drawing/2014/main" id="{5526870E-239C-E9A1-A36D-FF016FC6D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3933" y="1828800"/>
            <a:ext cx="1570010" cy="1570010"/>
          </a:xfrm>
          <a:prstGeom prst="rect">
            <a:avLst/>
          </a:prstGeom>
        </p:spPr>
      </p:pic>
      <p:pic>
        <p:nvPicPr>
          <p:cNvPr id="28" name="Graphic 27" descr="Prayer candle with solid fill">
            <a:extLst>
              <a:ext uri="{FF2B5EF4-FFF2-40B4-BE49-F238E27FC236}">
                <a16:creationId xmlns:a16="http://schemas.microsoft.com/office/drawing/2014/main" id="{A6CFBAFF-54FF-0D46-B254-E7F4BAD4C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23221" y="3236683"/>
            <a:ext cx="970456" cy="970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7EB46-861F-B68C-329B-93E7EDDD1702}"/>
              </a:ext>
            </a:extLst>
          </p:cNvPr>
          <p:cNvSpPr txBox="1"/>
          <p:nvPr/>
        </p:nvSpPr>
        <p:spPr>
          <a:xfrm>
            <a:off x="0" y="553777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endParaRPr lang="en-US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2535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609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A512B59A-0F53-994D-4A5B-587A21A5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08200" cy="210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DE91B7-FAF6-416B-087F-E9CD6965AA15}"/>
              </a:ext>
            </a:extLst>
          </p:cNvPr>
          <p:cNvSpPr txBox="1"/>
          <p:nvPr/>
        </p:nvSpPr>
        <p:spPr>
          <a:xfrm>
            <a:off x="2565024" y="375526"/>
            <a:ext cx="418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Assessing non-social ambiguity* recruits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Intraparietal Sulcus </a:t>
            </a:r>
            <a:r>
              <a:rPr lang="en-US" sz="2400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48E28-3418-68DD-0546-87BFB9E89BC7}"/>
              </a:ext>
            </a:extLst>
          </p:cNvPr>
          <p:cNvSpPr txBox="1"/>
          <p:nvPr/>
        </p:nvSpPr>
        <p:spPr>
          <a:xfrm>
            <a:off x="6223000" y="4937615"/>
            <a:ext cx="5969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assessing social ambiguity recruits </a:t>
            </a:r>
            <a:r>
              <a:rPr lang="en-US" sz="2400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Inferior Frontal Gyrus, ventrolateral Prefrontal Cortex</a:t>
            </a: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</a:rPr>
              <a:t>,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Anterior Insula</a:t>
            </a:r>
            <a:r>
              <a:rPr lang="en-US" sz="2400" baseline="30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14" name="Graphic 13" descr="Golden Ratio with solid fill">
            <a:extLst>
              <a:ext uri="{FF2B5EF4-FFF2-40B4-BE49-F238E27FC236}">
                <a16:creationId xmlns:a16="http://schemas.microsoft.com/office/drawing/2014/main" id="{95E738C2-259F-8FF8-7E52-4AB57BC8A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1781" y="1198589"/>
            <a:ext cx="1819221" cy="1819221"/>
          </a:xfrm>
          <a:prstGeom prst="rect">
            <a:avLst/>
          </a:prstGeom>
        </p:spPr>
      </p:pic>
      <p:pic>
        <p:nvPicPr>
          <p:cNvPr id="17" name="Graphic 16" descr="Trigonometry with solid fill">
            <a:extLst>
              <a:ext uri="{FF2B5EF4-FFF2-40B4-BE49-F238E27FC236}">
                <a16:creationId xmlns:a16="http://schemas.microsoft.com/office/drawing/2014/main" id="{4544839B-044C-3ED0-04A7-BB058AD3E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427" y="2484428"/>
            <a:ext cx="1419279" cy="1419279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4940DAC9-A9AD-F752-7FA1-67ABD3E21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554" y="1609460"/>
            <a:ext cx="1355403" cy="1355403"/>
          </a:xfrm>
          <a:prstGeom prst="rect">
            <a:avLst/>
          </a:prstGeom>
        </p:spPr>
      </p:pic>
      <p:pic>
        <p:nvPicPr>
          <p:cNvPr id="23" name="Graphic 22" descr="Heart with solid fill">
            <a:extLst>
              <a:ext uri="{FF2B5EF4-FFF2-40B4-BE49-F238E27FC236}">
                <a16:creationId xmlns:a16="http://schemas.microsoft.com/office/drawing/2014/main" id="{06B69041-4DDC-5646-CD7E-30C1A5E72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4199" y="3376383"/>
            <a:ext cx="1419279" cy="1419279"/>
          </a:xfrm>
          <a:prstGeom prst="rect">
            <a:avLst/>
          </a:prstGeom>
        </p:spPr>
      </p:pic>
      <p:pic>
        <p:nvPicPr>
          <p:cNvPr id="25" name="Graphic 24" descr="Shield Tick with solid fill">
            <a:extLst>
              <a:ext uri="{FF2B5EF4-FFF2-40B4-BE49-F238E27FC236}">
                <a16:creationId xmlns:a16="http://schemas.microsoft.com/office/drawing/2014/main" id="{5526870E-239C-E9A1-A36D-FF016FC6D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3933" y="1828800"/>
            <a:ext cx="1570010" cy="1570010"/>
          </a:xfrm>
          <a:prstGeom prst="rect">
            <a:avLst/>
          </a:prstGeom>
        </p:spPr>
      </p:pic>
      <p:pic>
        <p:nvPicPr>
          <p:cNvPr id="28" name="Graphic 27" descr="Prayer candle with solid fill">
            <a:extLst>
              <a:ext uri="{FF2B5EF4-FFF2-40B4-BE49-F238E27FC236}">
                <a16:creationId xmlns:a16="http://schemas.microsoft.com/office/drawing/2014/main" id="{A6CFBAFF-54FF-0D46-B254-E7F4BAD4C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23221" y="3236683"/>
            <a:ext cx="970456" cy="970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0289B-5E73-A43E-929E-BD797FB6673B}"/>
              </a:ext>
            </a:extLst>
          </p:cNvPr>
          <p:cNvSpPr txBox="1"/>
          <p:nvPr/>
        </p:nvSpPr>
        <p:spPr>
          <a:xfrm>
            <a:off x="0" y="553777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Differences may stem from </a:t>
            </a:r>
            <a:br>
              <a:rPr lang="en-US" sz="2400" b="1" dirty="0"/>
            </a:br>
            <a:r>
              <a:rPr lang="en-US" sz="2400" b="1" dirty="0"/>
              <a:t>differences in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stimulus features </a:t>
            </a:r>
            <a:br>
              <a:rPr lang="en-US" sz="2400" b="1" dirty="0"/>
            </a:br>
            <a:r>
              <a:rPr lang="en-US" sz="2400" b="1" dirty="0"/>
              <a:t>&amp; </a:t>
            </a:r>
            <a:r>
              <a:rPr lang="en-US" sz="2400" b="1" dirty="0">
                <a:ln>
                  <a:solidFill>
                    <a:schemeClr val="tx1"/>
                  </a:solidFill>
                </a:ln>
              </a:rPr>
              <a:t>subjective goals </a:t>
            </a:r>
            <a:r>
              <a:rPr lang="en-US" sz="2400" b="1" baseline="30000" dirty="0"/>
              <a:t>4</a:t>
            </a:r>
            <a:endParaRPr lang="en-US" sz="24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095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2451285" y="358622"/>
            <a:ext cx="9321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Responses to ambiguity (aversion) change throughout early development </a:t>
            </a:r>
          </a:p>
          <a:p>
            <a:pPr algn="ctr"/>
            <a:r>
              <a:rPr lang="en-US" sz="2400" dirty="0"/>
              <a:t>and do not reach maturation until about 23 years of age </a:t>
            </a:r>
            <a:r>
              <a:rPr lang="en-US" sz="2400" baseline="30000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08BB-98D4-0F7A-036E-3A250AE06952}"/>
              </a:ext>
            </a:extLst>
          </p:cNvPr>
          <p:cNvSpPr txBox="1"/>
          <p:nvPr/>
        </p:nvSpPr>
        <p:spPr>
          <a:xfrm>
            <a:off x="3378693" y="1473893"/>
            <a:ext cx="7467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This is not the case for risk, which can be relatively stable </a:t>
            </a:r>
            <a:r>
              <a:rPr lang="en-US" sz="2400" baseline="30000" dirty="0"/>
              <a:t>6</a:t>
            </a:r>
          </a:p>
        </p:txBody>
      </p:sp>
      <p:pic>
        <p:nvPicPr>
          <p:cNvPr id="7" name="Graphic 6" descr="Dinosaur Head Skeleton with solid fill">
            <a:extLst>
              <a:ext uri="{FF2B5EF4-FFF2-40B4-BE49-F238E27FC236}">
                <a16:creationId xmlns:a16="http://schemas.microsoft.com/office/drawing/2014/main" id="{4D735F42-13C3-FE26-6E8C-A8C01581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4577" y="3077308"/>
            <a:ext cx="1375770" cy="1375770"/>
          </a:xfrm>
          <a:prstGeom prst="rect">
            <a:avLst/>
          </a:prstGeom>
        </p:spPr>
      </p:pic>
      <p:pic>
        <p:nvPicPr>
          <p:cNvPr id="9" name="Graphic 8" descr="New with solid fill">
            <a:extLst>
              <a:ext uri="{FF2B5EF4-FFF2-40B4-BE49-F238E27FC236}">
                <a16:creationId xmlns:a16="http://schemas.microsoft.com/office/drawing/2014/main" id="{FAB86D99-7CBC-AC9B-9448-F44FC1CD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693" y="2278615"/>
            <a:ext cx="1349314" cy="1349314"/>
          </a:xfrm>
          <a:prstGeom prst="rect">
            <a:avLst/>
          </a:prstGeom>
        </p:spPr>
      </p:pic>
      <p:pic>
        <p:nvPicPr>
          <p:cNvPr id="11" name="Graphic 10" descr="Worried face with solid fill with solid fill">
            <a:extLst>
              <a:ext uri="{FF2B5EF4-FFF2-40B4-BE49-F238E27FC236}">
                <a16:creationId xmlns:a16="http://schemas.microsoft.com/office/drawing/2014/main" id="{A65DE639-D842-720C-3F9E-89F630C9A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3995" y="2070525"/>
            <a:ext cx="2485280" cy="24852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5469AC-8D37-0FA7-D224-50B26E802113}"/>
              </a:ext>
            </a:extLst>
          </p:cNvPr>
          <p:cNvCxnSpPr/>
          <p:nvPr/>
        </p:nvCxnSpPr>
        <p:spPr>
          <a:xfrm flipH="1">
            <a:off x="4299438" y="2646485"/>
            <a:ext cx="720970" cy="145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BE5A216-5F3C-9F40-44D0-354D34029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140" y="2540614"/>
            <a:ext cx="1831731" cy="1831731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36B4362-5979-4E47-DD6A-E757C6B09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0769" y="2397299"/>
            <a:ext cx="1831731" cy="1831731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1A7D519F-265C-B3DC-0F14-1D2A807934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5307" y="4456863"/>
            <a:ext cx="2135462" cy="2135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566689-B96A-DFEC-54AB-D90E25F4D791}"/>
              </a:ext>
            </a:extLst>
          </p:cNvPr>
          <p:cNvSpPr txBox="1"/>
          <p:nvPr/>
        </p:nvSpPr>
        <p:spPr>
          <a:xfrm>
            <a:off x="7790769" y="4697913"/>
            <a:ext cx="35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F1DBD-39D9-D852-32CF-2A779C5597E8}"/>
              </a:ext>
            </a:extLst>
          </p:cNvPr>
          <p:cNvSpPr txBox="1"/>
          <p:nvPr/>
        </p:nvSpPr>
        <p:spPr>
          <a:xfrm>
            <a:off x="6070859" y="238860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D6933-EDD9-8C2B-274F-2DA3E9582FF8}"/>
              </a:ext>
            </a:extLst>
          </p:cNvPr>
          <p:cNvSpPr txBox="1"/>
          <p:nvPr/>
        </p:nvSpPr>
        <p:spPr>
          <a:xfrm>
            <a:off x="9974363" y="235594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34845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2451285" y="358622"/>
            <a:ext cx="9321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Responses to ambiguity (aversion) change throughout early development </a:t>
            </a:r>
          </a:p>
          <a:p>
            <a:pPr algn="ctr"/>
            <a:r>
              <a:rPr lang="en-US" sz="2400" dirty="0"/>
              <a:t>and do not reach maturation until about 23 years of age </a:t>
            </a:r>
            <a:r>
              <a:rPr lang="en-US" sz="2400" baseline="30000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08BB-98D4-0F7A-036E-3A250AE06952}"/>
              </a:ext>
            </a:extLst>
          </p:cNvPr>
          <p:cNvSpPr txBox="1"/>
          <p:nvPr/>
        </p:nvSpPr>
        <p:spPr>
          <a:xfrm>
            <a:off x="3378693" y="1473893"/>
            <a:ext cx="7467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This is not the case for risk, which can be relatively stable </a:t>
            </a:r>
            <a:r>
              <a:rPr lang="en-US" sz="2400" baseline="30000" dirty="0"/>
              <a:t>6</a:t>
            </a:r>
          </a:p>
        </p:txBody>
      </p:sp>
      <p:pic>
        <p:nvPicPr>
          <p:cNvPr id="7" name="Graphic 6" descr="Dinosaur Head Skeleton with solid fill">
            <a:extLst>
              <a:ext uri="{FF2B5EF4-FFF2-40B4-BE49-F238E27FC236}">
                <a16:creationId xmlns:a16="http://schemas.microsoft.com/office/drawing/2014/main" id="{4D735F42-13C3-FE26-6E8C-A8C01581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4577" y="3077308"/>
            <a:ext cx="1375770" cy="1375770"/>
          </a:xfrm>
          <a:prstGeom prst="rect">
            <a:avLst/>
          </a:prstGeom>
        </p:spPr>
      </p:pic>
      <p:pic>
        <p:nvPicPr>
          <p:cNvPr id="9" name="Graphic 8" descr="New with solid fill">
            <a:extLst>
              <a:ext uri="{FF2B5EF4-FFF2-40B4-BE49-F238E27FC236}">
                <a16:creationId xmlns:a16="http://schemas.microsoft.com/office/drawing/2014/main" id="{FAB86D99-7CBC-AC9B-9448-F44FC1CD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693" y="2278615"/>
            <a:ext cx="1349314" cy="1349314"/>
          </a:xfrm>
          <a:prstGeom prst="rect">
            <a:avLst/>
          </a:prstGeom>
        </p:spPr>
      </p:pic>
      <p:pic>
        <p:nvPicPr>
          <p:cNvPr id="11" name="Graphic 10" descr="Worried face with solid fill with solid fill">
            <a:extLst>
              <a:ext uri="{FF2B5EF4-FFF2-40B4-BE49-F238E27FC236}">
                <a16:creationId xmlns:a16="http://schemas.microsoft.com/office/drawing/2014/main" id="{A65DE639-D842-720C-3F9E-89F630C9A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3995" y="2070525"/>
            <a:ext cx="2485280" cy="24852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5469AC-8D37-0FA7-D224-50B26E802113}"/>
              </a:ext>
            </a:extLst>
          </p:cNvPr>
          <p:cNvCxnSpPr/>
          <p:nvPr/>
        </p:nvCxnSpPr>
        <p:spPr>
          <a:xfrm flipH="1">
            <a:off x="4299438" y="2646485"/>
            <a:ext cx="720970" cy="1450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BE5A216-5F3C-9F40-44D0-354D34029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140" y="2540614"/>
            <a:ext cx="1831731" cy="1831731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36B4362-5979-4E47-DD6A-E757C6B09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0769" y="2397299"/>
            <a:ext cx="1831731" cy="1831731"/>
          </a:xfrm>
          <a:prstGeom prst="rect">
            <a:avLst/>
          </a:prstGeom>
        </p:spPr>
      </p:pic>
      <p:pic>
        <p:nvPicPr>
          <p:cNvPr id="6" name="Picture 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F7A41B1-9796-F284-EAB2-F53BF03B0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34" b="99250" l="1875" r="96250">
                        <a14:foregroundMark x1="13500" y1="4784" x2="13688" y2="90619"/>
                        <a14:foregroundMark x1="28125" y1="13133" x2="37750" y2="65291"/>
                        <a14:foregroundMark x1="37750" y1="65291" x2="31125" y2="93996"/>
                        <a14:foregroundMark x1="31125" y1="93996" x2="31125" y2="93996"/>
                        <a14:foregroundMark x1="47000" y1="45685" x2="49063" y2="89024"/>
                        <a14:foregroundMark x1="53875" y1="63133" x2="53938" y2="97561"/>
                        <a14:foregroundMark x1="53938" y1="97561" x2="53312" y2="98687"/>
                        <a14:foregroundMark x1="58313" y1="99250" x2="58500" y2="88743"/>
                        <a14:foregroundMark x1="81063" y1="15947" x2="86563" y2="67824"/>
                        <a14:foregroundMark x1="86563" y1="67824" x2="84000" y2="98687"/>
                        <a14:foregroundMark x1="92563" y1="60413" x2="83375" y2="67917"/>
                        <a14:foregroundMark x1="83375" y1="67917" x2="79750" y2="68480"/>
                        <a14:foregroundMark x1="93250" y1="77017" x2="89375" y2="61538"/>
                        <a14:foregroundMark x1="96250" y1="76735" x2="96250" y2="76735"/>
                        <a14:foregroundMark x1="64563" y1="4034" x2="65625" y2="30957"/>
                        <a14:foregroundMark x1="65625" y1="30957" x2="65500" y2="31238"/>
                        <a14:foregroundMark x1="50688" y1="11257" x2="48688" y2="28705"/>
                        <a14:foregroundMark x1="46813" y1="13133" x2="50187" y2="21482"/>
                        <a14:foregroundMark x1="52938" y1="10131" x2="55750" y2="22795"/>
                        <a14:foregroundMark x1="55750" y1="22795" x2="54813" y2="25704"/>
                        <a14:foregroundMark x1="50500" y1="10413" x2="54500" y2="16510"/>
                        <a14:foregroundMark x1="54500" y1="16510" x2="53875" y2="24296"/>
                        <a14:foregroundMark x1="53312" y1="8724" x2="49250" y2="14822"/>
                        <a14:foregroundMark x1="49250" y1="14822" x2="49063" y2="20638"/>
                        <a14:foregroundMark x1="54813" y1="9568" x2="55625" y2="19981"/>
                        <a14:foregroundMark x1="55625" y1="19981" x2="55125" y2="21482"/>
                        <a14:foregroundMark x1="12562" y1="1782" x2="8313" y2="10882"/>
                        <a14:foregroundMark x1="8313" y1="10882" x2="6500" y2="48968"/>
                        <a14:foregroundMark x1="2438" y1="26454" x2="23875" y2="33396"/>
                        <a14:foregroundMark x1="23875" y1="33396" x2="24063" y2="33677"/>
                        <a14:foregroundMark x1="17750" y1="19231" x2="22938" y2="31895"/>
                        <a14:foregroundMark x1="22938" y1="31895" x2="23125" y2="32083"/>
                        <a14:foregroundMark x1="1875" y1="35366" x2="7875" y2="50375"/>
                        <a14:foregroundMark x1="7875" y1="50375" x2="2500" y2="87242"/>
                        <a14:foregroundMark x1="2500" y1="87242" x2="2625" y2="88180"/>
                        <a14:foregroundMark x1="18688" y1="69794" x2="29438" y2="70638"/>
                        <a14:foregroundMark x1="29438" y1="70638" x2="34063" y2="80488"/>
                        <a14:foregroundMark x1="34063" y1="80488" x2="32875" y2="92120"/>
                        <a14:foregroundMark x1="32875" y1="92120" x2="29750" y2="81614"/>
                        <a14:foregroundMark x1="29750" y1="81614" x2="28688" y2="66792"/>
                        <a14:foregroundMark x1="30938" y1="92026" x2="30562" y2="97092"/>
                        <a14:foregroundMark x1="18125" y1="86492" x2="20188" y2="85929"/>
                        <a14:foregroundMark x1="1875" y1="24015" x2="3562" y2="40901"/>
                        <a14:foregroundMark x1="3562" y1="40901" x2="4250" y2="42026"/>
                        <a14:foregroundMark x1="33688" y1="7036" x2="35188" y2="18480"/>
                        <a14:foregroundMark x1="36250" y1="15666" x2="37000" y2="16229"/>
                        <a14:backgroundMark x1="55313" y1="86210" x2="55313" y2="86210"/>
                        <a14:backgroundMark x1="55313" y1="87336" x2="55313" y2="87336"/>
                        <a14:backgroundMark x1="55313" y1="89306" x2="55500" y2="89306"/>
                        <a14:backgroundMark x1="55875" y1="93152" x2="55875" y2="93152"/>
                        <a14:backgroundMark x1="938" y1="44559" x2="875" y2="54972"/>
                        <a14:backgroundMark x1="875" y1="54972" x2="563" y2="55910"/>
                        <a14:backgroundMark x1="188" y1="34803" x2="1313" y2="43996"/>
                        <a14:backgroundMark x1="77938" y1="61538" x2="77750" y2="65385"/>
                        <a14:backgroundMark x1="55500" y1="84240" x2="55500" y2="84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230380" y="4634344"/>
            <a:ext cx="3685804" cy="2455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26951-A9F6-39F2-4404-EA32FA549D7D}"/>
              </a:ext>
            </a:extLst>
          </p:cNvPr>
          <p:cNvSpPr txBox="1"/>
          <p:nvPr/>
        </p:nvSpPr>
        <p:spPr>
          <a:xfrm>
            <a:off x="6070859" y="238860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7D66C-C14C-8973-98C8-05CBFC1C781C}"/>
              </a:ext>
            </a:extLst>
          </p:cNvPr>
          <p:cNvSpPr txBox="1"/>
          <p:nvPr/>
        </p:nvSpPr>
        <p:spPr>
          <a:xfrm>
            <a:off x="9974363" y="235594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DDD6D-025D-5251-AB49-6D7AA9999732}"/>
              </a:ext>
            </a:extLst>
          </p:cNvPr>
          <p:cNvSpPr txBox="1"/>
          <p:nvPr/>
        </p:nvSpPr>
        <p:spPr>
          <a:xfrm>
            <a:off x="8765340" y="4836308"/>
            <a:ext cx="43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31511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902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E80228-097B-6892-4A0F-889C9F697B54}"/>
              </a:ext>
            </a:extLst>
          </p:cNvPr>
          <p:cNvGrpSpPr/>
          <p:nvPr/>
        </p:nvGrpSpPr>
        <p:grpSpPr>
          <a:xfrm>
            <a:off x="5474299" y="1530231"/>
            <a:ext cx="3077222" cy="3112657"/>
            <a:chOff x="4424282" y="1781624"/>
            <a:chExt cx="3077222" cy="3112657"/>
          </a:xfrm>
        </p:grpSpPr>
        <p:pic>
          <p:nvPicPr>
            <p:cNvPr id="20" name="Graphic 19" descr="Woman with solid fill">
              <a:extLst>
                <a:ext uri="{FF2B5EF4-FFF2-40B4-BE49-F238E27FC236}">
                  <a16:creationId xmlns:a16="http://schemas.microsoft.com/office/drawing/2014/main" id="{F50C5939-C1F0-36A3-7987-DC8FAABD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22800" y="299517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Child with balloon with solid fill">
              <a:extLst>
                <a:ext uri="{FF2B5EF4-FFF2-40B4-BE49-F238E27FC236}">
                  <a16:creationId xmlns:a16="http://schemas.microsoft.com/office/drawing/2014/main" id="{DB989E34-D4E2-A6DF-3211-2F96D261A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8587" y="297180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0392DC8F-47DF-AF5B-9779-82589EE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24282" y="1804996"/>
              <a:ext cx="1311435" cy="1190176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3588D238-3458-88B0-B1FD-6712FE19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0069" y="1781624"/>
              <a:ext cx="1311435" cy="1190176"/>
            </a:xfrm>
            <a:prstGeom prst="rect">
              <a:avLst/>
            </a:prstGeom>
          </p:spPr>
        </p:pic>
        <p:pic>
          <p:nvPicPr>
            <p:cNvPr id="24" name="Graphic 23" descr="Film reel with solid fill">
              <a:extLst>
                <a:ext uri="{FF2B5EF4-FFF2-40B4-BE49-F238E27FC236}">
                  <a16:creationId xmlns:a16="http://schemas.microsoft.com/office/drawing/2014/main" id="{A5F610F1-B672-C267-5BAA-DBB06035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56817" y="397988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97004D9C-4C31-39E3-865E-D01B0FB5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2604" y="395650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4617DE1-F355-2391-7B47-354F33B89BCF}"/>
              </a:ext>
            </a:extLst>
          </p:cNvPr>
          <p:cNvSpPr/>
          <p:nvPr/>
        </p:nvSpPr>
        <p:spPr>
          <a:xfrm>
            <a:off x="6717981" y="3957088"/>
            <a:ext cx="589857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4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E80228-097B-6892-4A0F-889C9F697B54}"/>
              </a:ext>
            </a:extLst>
          </p:cNvPr>
          <p:cNvGrpSpPr/>
          <p:nvPr/>
        </p:nvGrpSpPr>
        <p:grpSpPr>
          <a:xfrm>
            <a:off x="5474299" y="1530231"/>
            <a:ext cx="3077222" cy="4026138"/>
            <a:chOff x="4424282" y="1781624"/>
            <a:chExt cx="3077222" cy="4026138"/>
          </a:xfrm>
        </p:grpSpPr>
        <p:pic>
          <p:nvPicPr>
            <p:cNvPr id="20" name="Graphic 19" descr="Woman with solid fill">
              <a:extLst>
                <a:ext uri="{FF2B5EF4-FFF2-40B4-BE49-F238E27FC236}">
                  <a16:creationId xmlns:a16="http://schemas.microsoft.com/office/drawing/2014/main" id="{F50C5939-C1F0-36A3-7987-DC8FAABD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22800" y="299517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Child with balloon with solid fill">
              <a:extLst>
                <a:ext uri="{FF2B5EF4-FFF2-40B4-BE49-F238E27FC236}">
                  <a16:creationId xmlns:a16="http://schemas.microsoft.com/office/drawing/2014/main" id="{DB989E34-D4E2-A6DF-3211-2F96D261A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8587" y="297180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0392DC8F-47DF-AF5B-9779-82589EE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24282" y="1804996"/>
              <a:ext cx="1311435" cy="1190176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3588D238-3458-88B0-B1FD-6712FE19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0069" y="1781624"/>
              <a:ext cx="1311435" cy="1190176"/>
            </a:xfrm>
            <a:prstGeom prst="rect">
              <a:avLst/>
            </a:prstGeom>
          </p:spPr>
        </p:pic>
        <p:pic>
          <p:nvPicPr>
            <p:cNvPr id="24" name="Graphic 23" descr="Film reel with solid fill">
              <a:extLst>
                <a:ext uri="{FF2B5EF4-FFF2-40B4-BE49-F238E27FC236}">
                  <a16:creationId xmlns:a16="http://schemas.microsoft.com/office/drawing/2014/main" id="{A5F610F1-B672-C267-5BAA-DBB06035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56817" y="397988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Volume with solid fill">
              <a:extLst>
                <a:ext uri="{FF2B5EF4-FFF2-40B4-BE49-F238E27FC236}">
                  <a16:creationId xmlns:a16="http://schemas.microsoft.com/office/drawing/2014/main" id="{97004D9C-4C31-39E3-865E-D01B0FB5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2604" y="395650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69959E64-0A66-8DAF-223A-492845B4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22800" y="4893362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C12D0692-AE10-EB50-A47F-F0CD54C7F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319018" y="4844503"/>
              <a:ext cx="914400" cy="914400"/>
            </a:xfrm>
            <a:prstGeom prst="rect">
              <a:avLst/>
            </a:prstGeom>
          </p:spPr>
        </p:pic>
        <p:sp>
          <p:nvSpPr>
            <p:cNvPr id="28" name="Arrow: Left-Right 27">
              <a:extLst>
                <a:ext uri="{FF2B5EF4-FFF2-40B4-BE49-F238E27FC236}">
                  <a16:creationId xmlns:a16="http://schemas.microsoft.com/office/drawing/2014/main" id="{35ED17F7-BB43-42E5-83C6-6D8A278E69F6}"/>
                </a:ext>
              </a:extLst>
            </p:cNvPr>
            <p:cNvSpPr/>
            <p:nvPr/>
          </p:nvSpPr>
          <p:spPr>
            <a:xfrm>
              <a:off x="5667964" y="4208481"/>
              <a:ext cx="589857" cy="4572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C93C47-E7F8-7441-BF92-B40B7CF6C3A7}"/>
              </a:ext>
            </a:extLst>
          </p:cNvPr>
          <p:cNvSpPr txBox="1"/>
          <p:nvPr/>
        </p:nvSpPr>
        <p:spPr>
          <a:xfrm>
            <a:off x="8674100" y="1596958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61539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696D0-813C-CFBA-38F3-3AC4853CA6B0}"/>
              </a:ext>
            </a:extLst>
          </p:cNvPr>
          <p:cNvSpPr txBox="1"/>
          <p:nvPr/>
        </p:nvSpPr>
        <p:spPr>
          <a:xfrm>
            <a:off x="3133071" y="1198511"/>
            <a:ext cx="775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grow more sensitive as we age </a:t>
            </a:r>
            <a:r>
              <a:rPr lang="en-US" sz="2400" baseline="30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4059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696D0-813C-CFBA-38F3-3AC4853CA6B0}"/>
              </a:ext>
            </a:extLst>
          </p:cNvPr>
          <p:cNvSpPr txBox="1"/>
          <p:nvPr/>
        </p:nvSpPr>
        <p:spPr>
          <a:xfrm>
            <a:off x="3133071" y="1198511"/>
            <a:ext cx="775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grow more sensitive as we age </a:t>
            </a:r>
            <a:r>
              <a:rPr lang="en-US" sz="2400" baseline="30000" dirty="0"/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89B79-1416-A4CC-7143-B562ADD9FA07}"/>
              </a:ext>
            </a:extLst>
          </p:cNvPr>
          <p:cNvSpPr txBox="1"/>
          <p:nvPr/>
        </p:nvSpPr>
        <p:spPr>
          <a:xfrm>
            <a:off x="199450" y="1935111"/>
            <a:ext cx="1179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also better calibrate to objective empirical markers as we age </a:t>
            </a:r>
            <a:r>
              <a:rPr lang="en-US" sz="2400" baseline="30000" dirty="0"/>
              <a:t>14</a:t>
            </a:r>
          </a:p>
        </p:txBody>
      </p:sp>
      <p:pic>
        <p:nvPicPr>
          <p:cNvPr id="9" name="Graphic 8" descr="Weights Uneven with solid fill">
            <a:extLst>
              <a:ext uri="{FF2B5EF4-FFF2-40B4-BE49-F238E27FC236}">
                <a16:creationId xmlns:a16="http://schemas.microsoft.com/office/drawing/2014/main" id="{95545126-707D-C4AD-D854-C52ED27F4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302" y="2387601"/>
            <a:ext cx="4347395" cy="4347395"/>
          </a:xfrm>
          <a:prstGeom prst="rect">
            <a:avLst/>
          </a:prstGeom>
        </p:spPr>
      </p:pic>
      <p:pic>
        <p:nvPicPr>
          <p:cNvPr id="11" name="Graphic 10" descr="Head with gears with solid fill">
            <a:extLst>
              <a:ext uri="{FF2B5EF4-FFF2-40B4-BE49-F238E27FC236}">
                <a16:creationId xmlns:a16="http://schemas.microsoft.com/office/drawing/2014/main" id="{58A3DFAB-82F9-2F21-2F1A-6D2AA8D27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93" y="3303201"/>
            <a:ext cx="1927998" cy="1927998"/>
          </a:xfrm>
          <a:prstGeom prst="rect">
            <a:avLst/>
          </a:prstGeom>
        </p:spPr>
      </p:pic>
      <p:pic>
        <p:nvPicPr>
          <p:cNvPr id="13" name="Graphic 12" descr="Mathematics with solid fill">
            <a:extLst>
              <a:ext uri="{FF2B5EF4-FFF2-40B4-BE49-F238E27FC236}">
                <a16:creationId xmlns:a16="http://schemas.microsoft.com/office/drawing/2014/main" id="{1CBAF9F0-491A-4A78-3EBA-E2BD62F5A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383" y="4267200"/>
            <a:ext cx="1806925" cy="18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3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9576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134FE-F673-9B9B-9813-95C1675D6ABD}"/>
              </a:ext>
            </a:extLst>
          </p:cNvPr>
          <p:cNvSpPr txBox="1"/>
          <p:nvPr/>
        </p:nvSpPr>
        <p:spPr>
          <a:xfrm>
            <a:off x="3903309" y="461911"/>
            <a:ext cx="621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develop over time </a:t>
            </a:r>
            <a:r>
              <a:rPr lang="en-US" sz="2400" baseline="30000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696D0-813C-CFBA-38F3-3AC4853CA6B0}"/>
              </a:ext>
            </a:extLst>
          </p:cNvPr>
          <p:cNvSpPr txBox="1"/>
          <p:nvPr/>
        </p:nvSpPr>
        <p:spPr>
          <a:xfrm>
            <a:off x="3133071" y="1198511"/>
            <a:ext cx="775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grow more sensitive as we age </a:t>
            </a:r>
            <a:r>
              <a:rPr lang="en-US" sz="2400" baseline="30000" dirty="0"/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89B79-1416-A4CC-7143-B562ADD9FA07}"/>
              </a:ext>
            </a:extLst>
          </p:cNvPr>
          <p:cNvSpPr txBox="1"/>
          <p:nvPr/>
        </p:nvSpPr>
        <p:spPr>
          <a:xfrm>
            <a:off x="199450" y="1935111"/>
            <a:ext cx="1179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Assessments of uncertainty also better calibrate to objective empirical markers as we age </a:t>
            </a:r>
            <a:r>
              <a:rPr lang="en-US" sz="2400" baseline="30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9866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routing Seed with solid fill">
            <a:extLst>
              <a:ext uri="{FF2B5EF4-FFF2-40B4-BE49-F238E27FC236}">
                <a16:creationId xmlns:a16="http://schemas.microsoft.com/office/drawing/2014/main" id="{86664C40-0CEC-A53C-C7E3-D9EFA784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0" y="1060450"/>
            <a:ext cx="4737100" cy="4737100"/>
          </a:xfrm>
          <a:prstGeom prst="rect">
            <a:avLst/>
          </a:prstGeom>
        </p:spPr>
      </p:pic>
      <p:pic>
        <p:nvPicPr>
          <p:cNvPr id="6" name="Graphic 5" descr="Connections with solid fill">
            <a:extLst>
              <a:ext uri="{FF2B5EF4-FFF2-40B4-BE49-F238E27FC236}">
                <a16:creationId xmlns:a16="http://schemas.microsoft.com/office/drawing/2014/main" id="{9B70B935-BC3C-5A6A-3DDC-48A354F5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00" y="1060450"/>
            <a:ext cx="4737100" cy="473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A222C-3722-294A-5704-C275C712A2FF}"/>
              </a:ext>
            </a:extLst>
          </p:cNvPr>
          <p:cNvSpPr txBox="1"/>
          <p:nvPr/>
        </p:nvSpPr>
        <p:spPr>
          <a:xfrm>
            <a:off x="3882446" y="229453"/>
            <a:ext cx="4427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Thanks to Brett! </a:t>
            </a:r>
          </a:p>
        </p:txBody>
      </p:sp>
    </p:spTree>
    <p:extLst>
      <p:ext uri="{BB962C8B-B14F-4D97-AF65-F5344CB8AC3E}">
        <p14:creationId xmlns:p14="http://schemas.microsoft.com/office/powerpoint/2010/main" val="2697482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2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225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AA7A8-79FE-E75A-4E6B-EC638D443223}"/>
              </a:ext>
            </a:extLst>
          </p:cNvPr>
          <p:cNvGrpSpPr/>
          <p:nvPr/>
        </p:nvGrpSpPr>
        <p:grpSpPr>
          <a:xfrm>
            <a:off x="6096000" y="1577761"/>
            <a:ext cx="4381499" cy="4381499"/>
            <a:chOff x="5643562" y="1313811"/>
            <a:chExt cx="4381499" cy="4381499"/>
          </a:xfrm>
        </p:grpSpPr>
        <p:pic>
          <p:nvPicPr>
            <p:cNvPr id="7" name="Graphic 6" descr="Magnifying glass with solid fill">
              <a:extLst>
                <a:ext uri="{FF2B5EF4-FFF2-40B4-BE49-F238E27FC236}">
                  <a16:creationId xmlns:a16="http://schemas.microsoft.com/office/drawing/2014/main" id="{BE33C1E2-C2B8-90A2-92D1-DB4DB12F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43562" y="1313811"/>
              <a:ext cx="4381499" cy="4381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3323-CCFC-1769-84C2-A5D188C559A2}"/>
                </a:ext>
              </a:extLst>
            </p:cNvPr>
            <p:cNvSpPr txBox="1"/>
            <p:nvPr/>
          </p:nvSpPr>
          <p:spPr>
            <a:xfrm>
              <a:off x="6335610" y="2740811"/>
              <a:ext cx="2187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FUNCTIONS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6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AA7A8-79FE-E75A-4E6B-EC638D443223}"/>
              </a:ext>
            </a:extLst>
          </p:cNvPr>
          <p:cNvGrpSpPr/>
          <p:nvPr/>
        </p:nvGrpSpPr>
        <p:grpSpPr>
          <a:xfrm>
            <a:off x="6096000" y="1577761"/>
            <a:ext cx="4381499" cy="4381499"/>
            <a:chOff x="5643562" y="1313811"/>
            <a:chExt cx="4381499" cy="4381499"/>
          </a:xfrm>
        </p:grpSpPr>
        <p:pic>
          <p:nvPicPr>
            <p:cNvPr id="7" name="Graphic 6" descr="Magnifying glass with solid fill">
              <a:extLst>
                <a:ext uri="{FF2B5EF4-FFF2-40B4-BE49-F238E27FC236}">
                  <a16:creationId xmlns:a16="http://schemas.microsoft.com/office/drawing/2014/main" id="{BE33C1E2-C2B8-90A2-92D1-DB4DB12F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43562" y="1313811"/>
              <a:ext cx="4381499" cy="4381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3323-CCFC-1769-84C2-A5D188C559A2}"/>
                </a:ext>
              </a:extLst>
            </p:cNvPr>
            <p:cNvSpPr txBox="1"/>
            <p:nvPr/>
          </p:nvSpPr>
          <p:spPr>
            <a:xfrm>
              <a:off x="6335610" y="2740811"/>
              <a:ext cx="2187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FUNCTIONS</a:t>
              </a:r>
              <a:endParaRPr lang="en-US" sz="3600" b="1" dirty="0"/>
            </a:p>
          </p:txBody>
        </p:sp>
      </p:grp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A7CB7EE5-9F80-F71F-6337-2448827B65FE}"/>
              </a:ext>
            </a:extLst>
          </p:cNvPr>
          <p:cNvSpPr/>
          <p:nvPr/>
        </p:nvSpPr>
        <p:spPr>
          <a:xfrm>
            <a:off x="4139708" y="5832257"/>
            <a:ext cx="5829791" cy="8013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PROMINENT QUESTION: HOW DO THESE SCALE?</a:t>
            </a:r>
          </a:p>
        </p:txBody>
      </p:sp>
    </p:spTree>
    <p:extLst>
      <p:ext uri="{BB962C8B-B14F-4D97-AF65-F5344CB8AC3E}">
        <p14:creationId xmlns:p14="http://schemas.microsoft.com/office/powerpoint/2010/main" val="278646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AA7A8-79FE-E75A-4E6B-EC638D443223}"/>
              </a:ext>
            </a:extLst>
          </p:cNvPr>
          <p:cNvGrpSpPr/>
          <p:nvPr/>
        </p:nvGrpSpPr>
        <p:grpSpPr>
          <a:xfrm>
            <a:off x="6096000" y="1577761"/>
            <a:ext cx="4381499" cy="4381499"/>
            <a:chOff x="5643562" y="1313811"/>
            <a:chExt cx="4381499" cy="4381499"/>
          </a:xfrm>
        </p:grpSpPr>
        <p:pic>
          <p:nvPicPr>
            <p:cNvPr id="7" name="Graphic 6" descr="Magnifying glass with solid fill">
              <a:extLst>
                <a:ext uri="{FF2B5EF4-FFF2-40B4-BE49-F238E27FC236}">
                  <a16:creationId xmlns:a16="http://schemas.microsoft.com/office/drawing/2014/main" id="{BE33C1E2-C2B8-90A2-92D1-DB4DB12F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43562" y="1313811"/>
              <a:ext cx="4381499" cy="4381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3323-CCFC-1769-84C2-A5D188C559A2}"/>
                </a:ext>
              </a:extLst>
            </p:cNvPr>
            <p:cNvSpPr txBox="1"/>
            <p:nvPr/>
          </p:nvSpPr>
          <p:spPr>
            <a:xfrm>
              <a:off x="6335610" y="2740811"/>
              <a:ext cx="2187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FUNCTIONS</a:t>
              </a:r>
              <a:endParaRPr lang="en-US" sz="3600" b="1" dirty="0"/>
            </a:p>
          </p:txBody>
        </p:sp>
      </p:grp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A7CB7EE5-9F80-F71F-6337-2448827B65FE}"/>
              </a:ext>
            </a:extLst>
          </p:cNvPr>
          <p:cNvSpPr/>
          <p:nvPr/>
        </p:nvSpPr>
        <p:spPr>
          <a:xfrm>
            <a:off x="4139708" y="5832257"/>
            <a:ext cx="5829791" cy="8013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PROMINENT QUESTION: HOW DO THESE SCALE?</a:t>
            </a:r>
          </a:p>
        </p:txBody>
      </p:sp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581F6613-D13E-A5EB-60FB-764F94A5C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2465" y="2411104"/>
            <a:ext cx="914400" cy="914400"/>
          </a:xfrm>
          <a:prstGeom prst="rect">
            <a:avLst/>
          </a:prstGeom>
        </p:spPr>
      </p:pic>
      <p:pic>
        <p:nvPicPr>
          <p:cNvPr id="18" name="Graphic 17" descr="Asia with solid fill">
            <a:extLst>
              <a:ext uri="{FF2B5EF4-FFF2-40B4-BE49-F238E27FC236}">
                <a16:creationId xmlns:a16="http://schemas.microsoft.com/office/drawing/2014/main" id="{5EC4929B-22E6-E6AE-AAAC-270A087A7D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91812" y="2111758"/>
            <a:ext cx="914401" cy="1422638"/>
          </a:xfrm>
          <a:prstGeom prst="rect">
            <a:avLst/>
          </a:prstGeom>
        </p:spPr>
      </p:pic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44BF70BF-3142-4FDB-33BA-C101972650B7}"/>
              </a:ext>
            </a:extLst>
          </p:cNvPr>
          <p:cNvSpPr/>
          <p:nvPr/>
        </p:nvSpPr>
        <p:spPr>
          <a:xfrm>
            <a:off x="10535298" y="2703312"/>
            <a:ext cx="515731" cy="334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783F-3EAB-FE10-8381-EE86DB1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We’ve Covered This Far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AA7A8-79FE-E75A-4E6B-EC638D443223}"/>
              </a:ext>
            </a:extLst>
          </p:cNvPr>
          <p:cNvGrpSpPr/>
          <p:nvPr/>
        </p:nvGrpSpPr>
        <p:grpSpPr>
          <a:xfrm>
            <a:off x="6096000" y="1577761"/>
            <a:ext cx="4381499" cy="4381499"/>
            <a:chOff x="5643562" y="1313811"/>
            <a:chExt cx="4381499" cy="4381499"/>
          </a:xfrm>
        </p:grpSpPr>
        <p:pic>
          <p:nvPicPr>
            <p:cNvPr id="7" name="Graphic 6" descr="Magnifying glass with solid fill">
              <a:extLst>
                <a:ext uri="{FF2B5EF4-FFF2-40B4-BE49-F238E27FC236}">
                  <a16:creationId xmlns:a16="http://schemas.microsoft.com/office/drawing/2014/main" id="{BE33C1E2-C2B8-90A2-92D1-DB4DB12F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43562" y="1313811"/>
              <a:ext cx="4381499" cy="4381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3323-CCFC-1769-84C2-A5D188C559A2}"/>
                </a:ext>
              </a:extLst>
            </p:cNvPr>
            <p:cNvSpPr txBox="1"/>
            <p:nvPr/>
          </p:nvSpPr>
          <p:spPr>
            <a:xfrm>
              <a:off x="6335610" y="2740811"/>
              <a:ext cx="2187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FUNCTIONS</a:t>
              </a:r>
              <a:endParaRPr lang="en-US" sz="3600" b="1" dirty="0"/>
            </a:p>
          </p:txBody>
        </p:sp>
      </p:grp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A7CB7EE5-9F80-F71F-6337-2448827B65FE}"/>
              </a:ext>
            </a:extLst>
          </p:cNvPr>
          <p:cNvSpPr/>
          <p:nvPr/>
        </p:nvSpPr>
        <p:spPr>
          <a:xfrm>
            <a:off x="4139708" y="5832257"/>
            <a:ext cx="5829791" cy="8013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PROMINENT QUESTION: HOW DO THESE SCALE?</a:t>
            </a:r>
          </a:p>
        </p:txBody>
      </p:sp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581F6613-D13E-A5EB-60FB-764F94A5C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2465" y="2411104"/>
            <a:ext cx="914400" cy="914400"/>
          </a:xfrm>
          <a:prstGeom prst="rect">
            <a:avLst/>
          </a:prstGeom>
        </p:spPr>
      </p:pic>
      <p:pic>
        <p:nvPicPr>
          <p:cNvPr id="18" name="Graphic 17" descr="Asia with solid fill">
            <a:extLst>
              <a:ext uri="{FF2B5EF4-FFF2-40B4-BE49-F238E27FC236}">
                <a16:creationId xmlns:a16="http://schemas.microsoft.com/office/drawing/2014/main" id="{5EC4929B-22E6-E6AE-AAAC-270A087A7D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91812" y="2111758"/>
            <a:ext cx="914401" cy="1422638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5E420C1A-31B2-3471-C1E2-217046BBBF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65881" y="3675060"/>
            <a:ext cx="810201" cy="914400"/>
          </a:xfrm>
          <a:prstGeom prst="rect">
            <a:avLst/>
          </a:prstGeom>
        </p:spPr>
      </p:pic>
      <p:pic>
        <p:nvPicPr>
          <p:cNvPr id="24" name="Graphic 23" descr="Crystals with solid fill">
            <a:extLst>
              <a:ext uri="{FF2B5EF4-FFF2-40B4-BE49-F238E27FC236}">
                <a16:creationId xmlns:a16="http://schemas.microsoft.com/office/drawing/2014/main" id="{6C6E9D9D-BA56-5258-9885-3EF1061BC4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91813" y="3662360"/>
            <a:ext cx="914400" cy="914400"/>
          </a:xfrm>
          <a:prstGeom prst="rect">
            <a:avLst/>
          </a:prstGeom>
        </p:spPr>
      </p:pic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44BF70BF-3142-4FDB-33BA-C101972650B7}"/>
              </a:ext>
            </a:extLst>
          </p:cNvPr>
          <p:cNvSpPr/>
          <p:nvPr/>
        </p:nvSpPr>
        <p:spPr>
          <a:xfrm>
            <a:off x="10535298" y="2703312"/>
            <a:ext cx="515731" cy="334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058855A-C54C-53F4-934E-BC32F5FA8936}"/>
              </a:ext>
            </a:extLst>
          </p:cNvPr>
          <p:cNvSpPr/>
          <p:nvPr/>
        </p:nvSpPr>
        <p:spPr>
          <a:xfrm>
            <a:off x="10535297" y="3961003"/>
            <a:ext cx="515731" cy="334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5620CB6D-2EB5-E4CF-8FC3-B0321ECE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39133" y="3063097"/>
            <a:ext cx="4945930" cy="39567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F8335-0F6D-688F-D995-5A81F1E46736}"/>
              </a:ext>
            </a:extLst>
          </p:cNvPr>
          <p:cNvGrpSpPr/>
          <p:nvPr/>
        </p:nvGrpSpPr>
        <p:grpSpPr>
          <a:xfrm>
            <a:off x="1753385" y="954242"/>
            <a:ext cx="3271101" cy="2968645"/>
            <a:chOff x="6185358" y="1518514"/>
            <a:chExt cx="1742584" cy="1742584"/>
          </a:xfrm>
        </p:grpSpPr>
        <p:pic>
          <p:nvPicPr>
            <p:cNvPr id="19" name="Graphic 18" descr="Thought bubble with solid fill">
              <a:extLst>
                <a:ext uri="{FF2B5EF4-FFF2-40B4-BE49-F238E27FC236}">
                  <a16:creationId xmlns:a16="http://schemas.microsoft.com/office/drawing/2014/main" id="{A3407677-9006-71FA-6397-5B3ED157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5358" y="1518514"/>
              <a:ext cx="1742584" cy="1742584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74DD9E59-958F-8A8A-3A9E-02952CD5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0038" y="1808804"/>
              <a:ext cx="826565" cy="82656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CDB580-27F9-B98E-B639-66C0A5237D62}"/>
              </a:ext>
            </a:extLst>
          </p:cNvPr>
          <p:cNvGrpSpPr/>
          <p:nvPr/>
        </p:nvGrpSpPr>
        <p:grpSpPr>
          <a:xfrm>
            <a:off x="3223770" y="3797084"/>
            <a:ext cx="2162176" cy="2162176"/>
            <a:chOff x="2724150" y="3533134"/>
            <a:chExt cx="2162176" cy="2162176"/>
          </a:xfrm>
        </p:grpSpPr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206EC68-5F25-5913-FB68-A29F35B7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24150" y="3533134"/>
              <a:ext cx="2162176" cy="21621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81CBB-9B88-A020-CB43-FE070F530330}"/>
                </a:ext>
              </a:extLst>
            </p:cNvPr>
            <p:cNvSpPr txBox="1"/>
            <p:nvPr/>
          </p:nvSpPr>
          <p:spPr>
            <a:xfrm>
              <a:off x="2997840" y="4116876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CELLS</a:t>
              </a:r>
              <a:endParaRPr lang="en-US" sz="28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430B0-4FD6-E158-F0DC-A7234DE391CD}"/>
              </a:ext>
            </a:extLst>
          </p:cNvPr>
          <p:cNvGrpSpPr/>
          <p:nvPr/>
        </p:nvGrpSpPr>
        <p:grpSpPr>
          <a:xfrm>
            <a:off x="4428682" y="2935073"/>
            <a:ext cx="3091502" cy="3091502"/>
            <a:chOff x="3929062" y="2671123"/>
            <a:chExt cx="3091502" cy="3091502"/>
          </a:xfrm>
        </p:grpSpPr>
        <p:pic>
          <p:nvPicPr>
            <p:cNvPr id="10" name="Graphic 9" descr="Magnifying glass with solid fill">
              <a:extLst>
                <a:ext uri="{FF2B5EF4-FFF2-40B4-BE49-F238E27FC236}">
                  <a16:creationId xmlns:a16="http://schemas.microsoft.com/office/drawing/2014/main" id="{81D91B11-5167-BECA-5499-61879992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9062" y="2671123"/>
              <a:ext cx="3091502" cy="30915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5CE22-00C5-0673-B2F6-1468BAEA0BA2}"/>
                </a:ext>
              </a:extLst>
            </p:cNvPr>
            <p:cNvSpPr txBox="1"/>
            <p:nvPr/>
          </p:nvSpPr>
          <p:spPr>
            <a:xfrm>
              <a:off x="4332777" y="3655211"/>
              <a:ext cx="1658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NETWORKS</a:t>
              </a:r>
              <a:endParaRPr lang="en-US" sz="28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AA7A8-79FE-E75A-4E6B-EC638D443223}"/>
              </a:ext>
            </a:extLst>
          </p:cNvPr>
          <p:cNvGrpSpPr/>
          <p:nvPr/>
        </p:nvGrpSpPr>
        <p:grpSpPr>
          <a:xfrm>
            <a:off x="6096000" y="1577761"/>
            <a:ext cx="4381499" cy="4381499"/>
            <a:chOff x="5643562" y="1313811"/>
            <a:chExt cx="4381499" cy="4381499"/>
          </a:xfrm>
        </p:grpSpPr>
        <p:pic>
          <p:nvPicPr>
            <p:cNvPr id="7" name="Graphic 6" descr="Magnifying glass with solid fill">
              <a:extLst>
                <a:ext uri="{FF2B5EF4-FFF2-40B4-BE49-F238E27FC236}">
                  <a16:creationId xmlns:a16="http://schemas.microsoft.com/office/drawing/2014/main" id="{BE33C1E2-C2B8-90A2-92D1-DB4DB12F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43562" y="1313811"/>
              <a:ext cx="4381499" cy="4381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3323-CCFC-1769-84C2-A5D188C559A2}"/>
                </a:ext>
              </a:extLst>
            </p:cNvPr>
            <p:cNvSpPr txBox="1"/>
            <p:nvPr/>
          </p:nvSpPr>
          <p:spPr>
            <a:xfrm>
              <a:off x="6335610" y="2740811"/>
              <a:ext cx="2187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FUNCTIONS</a:t>
              </a:r>
              <a:endParaRPr lang="en-US" sz="36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C7118E-6EB9-4B42-CE51-408954B49CA4}"/>
              </a:ext>
            </a:extLst>
          </p:cNvPr>
          <p:cNvGrpSpPr/>
          <p:nvPr/>
        </p:nvGrpSpPr>
        <p:grpSpPr>
          <a:xfrm>
            <a:off x="8570769" y="-45223"/>
            <a:ext cx="6113441" cy="5960592"/>
            <a:chOff x="7735918" y="1358247"/>
            <a:chExt cx="4381499" cy="4381499"/>
          </a:xfrm>
        </p:grpSpPr>
        <p:pic>
          <p:nvPicPr>
            <p:cNvPr id="14" name="Graphic 13" descr="Magnifying glass with solid fill">
              <a:extLst>
                <a:ext uri="{FF2B5EF4-FFF2-40B4-BE49-F238E27FC236}">
                  <a16:creationId xmlns:a16="http://schemas.microsoft.com/office/drawing/2014/main" id="{6C5420BC-C623-D326-E6A2-329A5D0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5918" y="1358247"/>
              <a:ext cx="4381499" cy="438149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F9E1-58B7-ACCC-10AE-7C08CD3A1D23}"/>
                </a:ext>
              </a:extLst>
            </p:cNvPr>
            <p:cNvSpPr txBox="1"/>
            <p:nvPr/>
          </p:nvSpPr>
          <p:spPr>
            <a:xfrm>
              <a:off x="8373446" y="2773303"/>
              <a:ext cx="2132672" cy="633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CONTEXTS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55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623</Words>
  <Application>Microsoft Office PowerPoint</Application>
  <PresentationFormat>Widescreen</PresentationFormat>
  <Paragraphs>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Scaling Up to Social Uncertainty</vt:lpstr>
      <vt:lpstr>What We’ve Covered This Far</vt:lpstr>
      <vt:lpstr>What We’ve Covered This Far</vt:lpstr>
      <vt:lpstr>What We’ve Covered This Far</vt:lpstr>
      <vt:lpstr>What We’ve Covered This Far</vt:lpstr>
      <vt:lpstr>What We’ve Covered This Far</vt:lpstr>
      <vt:lpstr>What We’ve Covered This Far</vt:lpstr>
      <vt:lpstr>What We’ve Covered This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Up to Social Uncertainty</dc:title>
  <dc:creator>Billy Mitchell</dc:creator>
  <cp:lastModifiedBy>Billy Mitchell</cp:lastModifiedBy>
  <cp:revision>6</cp:revision>
  <dcterms:created xsi:type="dcterms:W3CDTF">2022-12-07T09:30:55Z</dcterms:created>
  <dcterms:modified xsi:type="dcterms:W3CDTF">2022-12-07T16:49:55Z</dcterms:modified>
</cp:coreProperties>
</file>